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6" r:id="rId3"/>
    <p:sldId id="257" r:id="rId4"/>
    <p:sldId id="258" r:id="rId5"/>
    <p:sldId id="267" r:id="rId6"/>
    <p:sldId id="270" r:id="rId7"/>
    <p:sldId id="26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FF9E5-D04E-FE9E-4824-3B397E8461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D4BF7B-45FF-ADFF-E2B7-58097D4FC6F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EE28AF-29B7-25FA-A506-11A5CDF140EE}"/>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4F82C9DB-1FDB-F86B-DD4D-3A2ADAE5F3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C05A94-010A-F072-162C-C14C8ED57DA2}"/>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2678280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AA97E-E7D1-E320-C360-F43C840A47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D6FC91-B712-CD22-19A3-9BCFE66E4B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10B728-B602-5F2E-62A7-56B089EECC1A}"/>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688548F7-47A3-C1EC-D323-5EFF69319D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C8D684-E13C-6DDD-3302-0AD14FF66E12}"/>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357700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C129C9-D8BD-D3AE-7AE8-002D5CA61C3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8BCD2C-5668-879D-C24A-33D46BED80F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992F3-16D3-732F-DEAF-48D30A3A9331}"/>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449ED53E-EDE1-0406-DF18-2E54956D9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F61890-BBC0-2425-5DBC-7EBB4DE152F8}"/>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362151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D70E-CA16-D341-C5DC-33A5CAC507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0E79E7-3EB1-7D10-9F4D-B8D0DA9BA1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842B41-01A0-F9AC-11E6-A12A58BBE39B}"/>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0862E080-1CBC-07EC-9539-400EEFCF0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26088D-C3C9-D457-5D1D-F91A1ABC9624}"/>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2644230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3FEE-9D0E-9742-60F2-0E64C1DE72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F2C894-A185-4C68-4D15-3ACA531A4A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8FE8EB-4435-4A25-EBAA-C59E1BFE2D98}"/>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835A9E9F-F069-BF25-1DF8-03FF722016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FA6145-3961-5E79-0A8A-A53C197589A5}"/>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3225083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CF6E0-AC91-AAFA-4F6C-677A5B561E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B238A-F49F-09BD-62D5-1F12605B22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C8EC11-BD29-8B60-4E10-B3B15A024D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ECE792-1248-5985-E804-F47F5545BD19}"/>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6" name="Footer Placeholder 5">
            <a:extLst>
              <a:ext uri="{FF2B5EF4-FFF2-40B4-BE49-F238E27FC236}">
                <a16:creationId xmlns:a16="http://schemas.microsoft.com/office/drawing/2014/main" id="{3F917D51-139B-AAA9-9FC1-CD5B6E19F5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F37DC1-2638-8172-08C2-AAA2705DD074}"/>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2376829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B21D-DA16-381E-9180-ECB1F793A6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61829A-6801-FDB2-143A-1C69BB1512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D4786-90AD-F43B-C8EF-5076CCE5BD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1E970A-EC18-5E6F-B26F-77D4C252B0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F393FC-DF87-43B8-D40A-C027026037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C2D8C9-6DF1-08B5-C339-2297FD413B67}"/>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8" name="Footer Placeholder 7">
            <a:extLst>
              <a:ext uri="{FF2B5EF4-FFF2-40B4-BE49-F238E27FC236}">
                <a16:creationId xmlns:a16="http://schemas.microsoft.com/office/drawing/2014/main" id="{D766B1B9-A486-FFCD-A3D8-5CD50F1FE7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6A34AE-BA22-AE26-C4ED-E335FD3B9867}"/>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3490196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AB053-6CE6-ECD9-B15C-944F939F28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29DE37-7CFC-6767-06CD-47B3F1B1E5A7}"/>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4" name="Footer Placeholder 3">
            <a:extLst>
              <a:ext uri="{FF2B5EF4-FFF2-40B4-BE49-F238E27FC236}">
                <a16:creationId xmlns:a16="http://schemas.microsoft.com/office/drawing/2014/main" id="{617F68D8-C9EC-3151-50E9-6DCB1C8D5D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5EE875-C768-EEAF-D866-FAD7102F004D}"/>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4247376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4D855C-697D-6F34-B219-6CCBF1A70B87}"/>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3" name="Footer Placeholder 2">
            <a:extLst>
              <a:ext uri="{FF2B5EF4-FFF2-40B4-BE49-F238E27FC236}">
                <a16:creationId xmlns:a16="http://schemas.microsoft.com/office/drawing/2014/main" id="{8196748D-A82E-7904-B592-54881349100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2CCBD9-B135-83F7-30EB-0661F03EB759}"/>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2028344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D9F70-7BD0-368E-FA31-61CC1CF29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3D3149-A650-6761-1CEE-5B11C0463E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3F3E77-9E3E-9315-241C-BFD887ED5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91254B-F8EE-683D-7D57-2050C1C4F9A5}"/>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6" name="Footer Placeholder 5">
            <a:extLst>
              <a:ext uri="{FF2B5EF4-FFF2-40B4-BE49-F238E27FC236}">
                <a16:creationId xmlns:a16="http://schemas.microsoft.com/office/drawing/2014/main" id="{E24DD3EC-C241-DF67-F3AB-A7871CB306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ABCC01-9A69-4EB2-9484-01C9BA92201B}"/>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2007872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3EC5B-627A-F609-B204-43556AC011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FAED1A-F3AE-E485-44A5-CD25FAB065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836CCF-37EB-B185-212D-EBAB55A860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9C6D3E-2512-4DCC-7633-3DC561EFB215}"/>
              </a:ext>
            </a:extLst>
          </p:cNvPr>
          <p:cNvSpPr>
            <a:spLocks noGrp="1"/>
          </p:cNvSpPr>
          <p:nvPr>
            <p:ph type="dt" sz="half" idx="10"/>
          </p:nvPr>
        </p:nvSpPr>
        <p:spPr/>
        <p:txBody>
          <a:bodyPr/>
          <a:lstStyle/>
          <a:p>
            <a:fld id="{4DDA9D56-9B16-47F6-8B0F-92DF8A900E80}" type="datetimeFigureOut">
              <a:rPr lang="en-US" smtClean="0"/>
              <a:t>1/19/2026</a:t>
            </a:fld>
            <a:endParaRPr lang="en-US"/>
          </a:p>
        </p:txBody>
      </p:sp>
      <p:sp>
        <p:nvSpPr>
          <p:cNvPr id="6" name="Footer Placeholder 5">
            <a:extLst>
              <a:ext uri="{FF2B5EF4-FFF2-40B4-BE49-F238E27FC236}">
                <a16:creationId xmlns:a16="http://schemas.microsoft.com/office/drawing/2014/main" id="{816A532E-090F-A14B-C53B-A4B2496716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916582-44C4-083B-8026-10B3318A3C45}"/>
              </a:ext>
            </a:extLst>
          </p:cNvPr>
          <p:cNvSpPr>
            <a:spLocks noGrp="1"/>
          </p:cNvSpPr>
          <p:nvPr>
            <p:ph type="sldNum" sz="quarter" idx="12"/>
          </p:nvPr>
        </p:nvSpPr>
        <p:spPr/>
        <p:txBody>
          <a:bodyPr/>
          <a:lstStyle/>
          <a:p>
            <a:fld id="{313B2071-342F-403A-8E7D-4D9B6B29F254}" type="slidenum">
              <a:rPr lang="en-US" smtClean="0"/>
              <a:t>‹#›</a:t>
            </a:fld>
            <a:endParaRPr lang="en-US"/>
          </a:p>
        </p:txBody>
      </p:sp>
    </p:spTree>
    <p:extLst>
      <p:ext uri="{BB962C8B-B14F-4D97-AF65-F5344CB8AC3E}">
        <p14:creationId xmlns:p14="http://schemas.microsoft.com/office/powerpoint/2010/main" val="398915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88B767C-F88B-A5E3-1C0A-AD6F142614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057E98-D9D0-86C4-A50A-567F748A7B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8B556A-C3CD-D30E-A2C5-CFB0C886BF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DA9D56-9B16-47F6-8B0F-92DF8A900E80}" type="datetimeFigureOut">
              <a:rPr lang="en-US" smtClean="0"/>
              <a:t>1/19/2026</a:t>
            </a:fld>
            <a:endParaRPr lang="en-US"/>
          </a:p>
        </p:txBody>
      </p:sp>
      <p:sp>
        <p:nvSpPr>
          <p:cNvPr id="5" name="Footer Placeholder 4">
            <a:extLst>
              <a:ext uri="{FF2B5EF4-FFF2-40B4-BE49-F238E27FC236}">
                <a16:creationId xmlns:a16="http://schemas.microsoft.com/office/drawing/2014/main" id="{D79D4CBA-5BA5-286E-BC1C-BD2707F6A6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9D2D0FF-D3A5-3F4B-4E32-6DF92124A3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13B2071-342F-403A-8E7D-4D9B6B29F254}" type="slidenum">
              <a:rPr lang="en-US" smtClean="0"/>
              <a:t>‹#›</a:t>
            </a:fld>
            <a:endParaRPr lang="en-US"/>
          </a:p>
        </p:txBody>
      </p:sp>
    </p:spTree>
    <p:extLst>
      <p:ext uri="{BB962C8B-B14F-4D97-AF65-F5344CB8AC3E}">
        <p14:creationId xmlns:p14="http://schemas.microsoft.com/office/powerpoint/2010/main" val="3285996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0D11031-ED80-1901-18C0-1A8527FE8190}"/>
              </a:ext>
            </a:extLst>
          </p:cNvPr>
          <p:cNvPicPr>
            <a:picLocks noChangeAspect="1"/>
          </p:cNvPicPr>
          <p:nvPr/>
        </p:nvPicPr>
        <p:blipFill>
          <a:blip r:embed="rId2"/>
          <a:stretch>
            <a:fillRect/>
          </a:stretch>
        </p:blipFill>
        <p:spPr>
          <a:xfrm>
            <a:off x="124691" y="112487"/>
            <a:ext cx="11970327" cy="6648416"/>
          </a:xfrm>
          <a:prstGeom prst="rect">
            <a:avLst/>
          </a:prstGeom>
        </p:spPr>
      </p:pic>
    </p:spTree>
    <p:extLst>
      <p:ext uri="{BB962C8B-B14F-4D97-AF65-F5344CB8AC3E}">
        <p14:creationId xmlns:p14="http://schemas.microsoft.com/office/powerpoint/2010/main" val="4184695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1C3DF-AC32-8914-1159-06B3C919076D}"/>
              </a:ext>
            </a:extLst>
          </p:cNvPr>
          <p:cNvSpPr>
            <a:spLocks noGrp="1"/>
          </p:cNvSpPr>
          <p:nvPr>
            <p:ph type="ctrTitle"/>
          </p:nvPr>
        </p:nvSpPr>
        <p:spPr>
          <a:xfrm>
            <a:off x="1524000" y="1112531"/>
            <a:ext cx="9144000" cy="2387600"/>
          </a:xfrm>
        </p:spPr>
        <p:txBody>
          <a:bodyPr>
            <a:normAutofit/>
          </a:bodyPr>
          <a:lstStyle/>
          <a:p>
            <a:r>
              <a:rPr lang="en-US" sz="3600" b="1" dirty="0"/>
              <a:t>RHODE ISLAND STATE LAW ON CAPS ON TAX INCREASES</a:t>
            </a:r>
            <a:br>
              <a:rPr lang="en-US" sz="3600" b="1" dirty="0"/>
            </a:br>
            <a:r>
              <a:rPr lang="en-US" sz="3600" b="1" dirty="0"/>
              <a:t>R.I.G.L. § 44-5-2. Maximum levy.</a:t>
            </a:r>
            <a:br>
              <a:rPr lang="en-US" sz="2000" b="1" dirty="0"/>
            </a:br>
            <a:endParaRPr lang="en-US" sz="2000" b="1" dirty="0"/>
          </a:p>
        </p:txBody>
      </p:sp>
      <p:sp>
        <p:nvSpPr>
          <p:cNvPr id="3" name="Subtitle 2">
            <a:extLst>
              <a:ext uri="{FF2B5EF4-FFF2-40B4-BE49-F238E27FC236}">
                <a16:creationId xmlns:a16="http://schemas.microsoft.com/office/drawing/2014/main" id="{CE84966E-36D7-6220-B69C-339184FAFE24}"/>
              </a:ext>
            </a:extLst>
          </p:cNvPr>
          <p:cNvSpPr>
            <a:spLocks noGrp="1"/>
          </p:cNvSpPr>
          <p:nvPr>
            <p:ph type="subTitle" idx="1"/>
          </p:nvPr>
        </p:nvSpPr>
        <p:spPr/>
        <p:txBody>
          <a:bodyPr>
            <a:noAutofit/>
          </a:bodyPr>
          <a:lstStyle/>
          <a:p>
            <a:pPr algn="l"/>
            <a:r>
              <a:rPr lang="en-US" sz="3600" dirty="0">
                <a:latin typeface="+mj-lt"/>
              </a:rPr>
              <a:t>In its fiscal year 2013 and in each fiscal year thereafter, a city or town may levy a tax in an amount not more than four percent (4%) in excess of the total amount levied and certified by that city or town for its previous fiscal year. </a:t>
            </a:r>
          </a:p>
        </p:txBody>
      </p:sp>
    </p:spTree>
    <p:extLst>
      <p:ext uri="{BB962C8B-B14F-4D97-AF65-F5344CB8AC3E}">
        <p14:creationId xmlns:p14="http://schemas.microsoft.com/office/powerpoint/2010/main" val="200970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138419-5A72-4CDE-BE0F-698DF72A9CE6}"/>
              </a:ext>
            </a:extLst>
          </p:cNvPr>
          <p:cNvSpPr>
            <a:spLocks noGrp="1"/>
          </p:cNvSpPr>
          <p:nvPr>
            <p:ph idx="1"/>
          </p:nvPr>
        </p:nvSpPr>
        <p:spPr/>
        <p:txBody>
          <a:bodyPr>
            <a:normAutofit/>
          </a:bodyPr>
          <a:lstStyle/>
          <a:p>
            <a:r>
              <a:rPr lang="en-US" sz="3600" dirty="0">
                <a:latin typeface="+mj-lt"/>
              </a:rPr>
              <a:t>The district may raise money by taxation or real estate, and buildings or improvements upon leased real estate within the district, provided, that the tax assessed and payable in any one (1) year under the provisions of this act shall not exceed seven (7) mills on each dollar of valuation as hereinafter defined.</a:t>
            </a:r>
          </a:p>
          <a:p>
            <a:r>
              <a:rPr lang="en-US" sz="3600" dirty="0">
                <a:latin typeface="+mj-lt"/>
              </a:rPr>
              <a:t>(1932)</a:t>
            </a:r>
          </a:p>
        </p:txBody>
      </p:sp>
      <p:sp>
        <p:nvSpPr>
          <p:cNvPr id="5" name="Title 4">
            <a:extLst>
              <a:ext uri="{FF2B5EF4-FFF2-40B4-BE49-F238E27FC236}">
                <a16:creationId xmlns:a16="http://schemas.microsoft.com/office/drawing/2014/main" id="{62BDA9FC-0709-1A43-E766-7A630FEFC994}"/>
              </a:ext>
            </a:extLst>
          </p:cNvPr>
          <p:cNvSpPr>
            <a:spLocks noGrp="1"/>
          </p:cNvSpPr>
          <p:nvPr>
            <p:ph type="title"/>
          </p:nvPr>
        </p:nvSpPr>
        <p:spPr/>
        <p:txBody>
          <a:bodyPr>
            <a:normAutofit/>
          </a:bodyPr>
          <a:lstStyle/>
          <a:p>
            <a:pPr algn="ctr"/>
            <a:r>
              <a:rPr lang="en-US" sz="3600" b="1" dirty="0"/>
              <a:t>BSFD CHARTER SECTION 7</a:t>
            </a:r>
          </a:p>
        </p:txBody>
      </p:sp>
    </p:spTree>
    <p:extLst>
      <p:ext uri="{BB962C8B-B14F-4D97-AF65-F5344CB8AC3E}">
        <p14:creationId xmlns:p14="http://schemas.microsoft.com/office/powerpoint/2010/main" val="426721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1143-8C35-DFBE-1E0E-E25C00B7F920}"/>
              </a:ext>
            </a:extLst>
          </p:cNvPr>
          <p:cNvSpPr>
            <a:spLocks noGrp="1"/>
          </p:cNvSpPr>
          <p:nvPr>
            <p:ph type="title"/>
          </p:nvPr>
        </p:nvSpPr>
        <p:spPr/>
        <p:txBody>
          <a:bodyPr>
            <a:normAutofit/>
          </a:bodyPr>
          <a:lstStyle/>
          <a:p>
            <a:pPr algn="ctr"/>
            <a:r>
              <a:rPr lang="en-US" sz="3600" b="1" dirty="0"/>
              <a:t>FISCAL RESPONSIBILITY</a:t>
            </a:r>
            <a:br>
              <a:rPr lang="en-US" sz="3600" dirty="0"/>
            </a:br>
            <a:r>
              <a:rPr lang="en-US" sz="3600" dirty="0"/>
              <a:t>Do We Need a Cap on Tax Increases</a:t>
            </a:r>
          </a:p>
        </p:txBody>
      </p:sp>
      <p:sp>
        <p:nvSpPr>
          <p:cNvPr id="3" name="Content Placeholder 2">
            <a:extLst>
              <a:ext uri="{FF2B5EF4-FFF2-40B4-BE49-F238E27FC236}">
                <a16:creationId xmlns:a16="http://schemas.microsoft.com/office/drawing/2014/main" id="{BF5E4F19-0822-C512-E32E-F5170D897338}"/>
              </a:ext>
            </a:extLst>
          </p:cNvPr>
          <p:cNvSpPr>
            <a:spLocks noGrp="1"/>
          </p:cNvSpPr>
          <p:nvPr>
            <p:ph idx="1"/>
          </p:nvPr>
        </p:nvSpPr>
        <p:spPr>
          <a:xfrm>
            <a:off x="838200" y="1545070"/>
            <a:ext cx="10515600" cy="4351338"/>
          </a:xfrm>
        </p:spPr>
        <p:txBody>
          <a:bodyPr>
            <a:normAutofit fontScale="92500"/>
          </a:bodyPr>
          <a:lstStyle/>
          <a:p>
            <a:r>
              <a:rPr lang="en-US" dirty="0"/>
              <a:t>ASSESSED VALUE OF PROPERTIES IN BONNET</a:t>
            </a:r>
            <a:br>
              <a:rPr lang="en-US" dirty="0"/>
            </a:br>
            <a:endParaRPr lang="en-US" dirty="0"/>
          </a:p>
          <a:p>
            <a:r>
              <a:rPr lang="en-US" dirty="0"/>
              <a:t>Buildings:						$439,318.00*</a:t>
            </a:r>
          </a:p>
          <a:p>
            <a:r>
              <a:rPr lang="en-US" dirty="0"/>
              <a:t>Land:						$562,679.00*</a:t>
            </a:r>
          </a:p>
          <a:p>
            <a:r>
              <a:rPr lang="en-US" dirty="0"/>
              <a:t>Total:					$1,137,332,800.00*</a:t>
            </a:r>
          </a:p>
          <a:p>
            <a:pPr marL="0" indent="0">
              <a:buNone/>
            </a:pPr>
            <a:endParaRPr lang="en-US" dirty="0"/>
          </a:p>
          <a:p>
            <a:pPr marL="0" indent="0">
              <a:buNone/>
            </a:pPr>
            <a:r>
              <a:rPr lang="en-US" dirty="0"/>
              <a:t>2025-2026 Budget:				$534,000</a:t>
            </a:r>
          </a:p>
          <a:p>
            <a:pPr marL="0" indent="0">
              <a:buNone/>
            </a:pPr>
            <a:r>
              <a:rPr lang="en-US" dirty="0"/>
              <a:t>2025 mil rate:				0.00046952</a:t>
            </a:r>
          </a:p>
          <a:p>
            <a:pPr marL="0" indent="0">
              <a:buNone/>
            </a:pPr>
            <a:r>
              <a:rPr lang="en-US" dirty="0"/>
              <a:t>Max mil rate under the 1932 Charter:	0.00700000  = $7,961,329.60</a:t>
            </a:r>
          </a:p>
        </p:txBody>
      </p:sp>
      <p:sp>
        <p:nvSpPr>
          <p:cNvPr id="4" name="TextBox 3">
            <a:extLst>
              <a:ext uri="{FF2B5EF4-FFF2-40B4-BE49-F238E27FC236}">
                <a16:creationId xmlns:a16="http://schemas.microsoft.com/office/drawing/2014/main" id="{CA59B629-8C16-FFDF-F24D-AFCD554AF750}"/>
              </a:ext>
            </a:extLst>
          </p:cNvPr>
          <p:cNvSpPr txBox="1"/>
          <p:nvPr/>
        </p:nvSpPr>
        <p:spPr>
          <a:xfrm>
            <a:off x="2037513" y="6030759"/>
            <a:ext cx="6668364" cy="276999"/>
          </a:xfrm>
          <a:prstGeom prst="rect">
            <a:avLst/>
          </a:prstGeom>
          <a:noFill/>
        </p:spPr>
        <p:txBody>
          <a:bodyPr wrap="none" rtlCol="0">
            <a:spAutoFit/>
          </a:bodyPr>
          <a:lstStyle/>
          <a:p>
            <a:r>
              <a:rPr lang="en-US" sz="1200" i="1" dirty="0"/>
              <a:t>*From BSFD Tax Roll July 2025 plus 5 additional properties added that were omitted from the tax roll</a:t>
            </a:r>
          </a:p>
        </p:txBody>
      </p:sp>
    </p:spTree>
    <p:extLst>
      <p:ext uri="{BB962C8B-B14F-4D97-AF65-F5344CB8AC3E}">
        <p14:creationId xmlns:p14="http://schemas.microsoft.com/office/powerpoint/2010/main" val="1733328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8B756C0-FA34-F1C4-A1B2-691B5DD5C9CB}"/>
              </a:ext>
            </a:extLst>
          </p:cNvPr>
          <p:cNvSpPr>
            <a:spLocks noGrp="1"/>
          </p:cNvSpPr>
          <p:nvPr>
            <p:ph type="title"/>
          </p:nvPr>
        </p:nvSpPr>
        <p:spPr/>
        <p:txBody>
          <a:bodyPr/>
          <a:lstStyle/>
          <a:p>
            <a:r>
              <a:rPr lang="en-US" dirty="0"/>
              <a:t> </a:t>
            </a:r>
            <a:r>
              <a:rPr lang="en-US" b="1" dirty="0"/>
              <a:t>Current vs Maximum Mil Rate Comparison</a:t>
            </a:r>
          </a:p>
        </p:txBody>
      </p:sp>
      <p:sp>
        <p:nvSpPr>
          <p:cNvPr id="6" name="Text Placeholder 5">
            <a:extLst>
              <a:ext uri="{FF2B5EF4-FFF2-40B4-BE49-F238E27FC236}">
                <a16:creationId xmlns:a16="http://schemas.microsoft.com/office/drawing/2014/main" id="{AC6D2F00-AA51-0CF6-63B9-D71E40CA273E}"/>
              </a:ext>
            </a:extLst>
          </p:cNvPr>
          <p:cNvSpPr>
            <a:spLocks noGrp="1"/>
          </p:cNvSpPr>
          <p:nvPr>
            <p:ph type="body" idx="1"/>
          </p:nvPr>
        </p:nvSpPr>
        <p:spPr/>
        <p:txBody>
          <a:bodyPr/>
          <a:lstStyle/>
          <a:p>
            <a:r>
              <a:rPr lang="en-US" dirty="0"/>
              <a:t>2025 mil rate = .00046952 </a:t>
            </a:r>
          </a:p>
        </p:txBody>
      </p:sp>
      <p:sp>
        <p:nvSpPr>
          <p:cNvPr id="7" name="Content Placeholder 6">
            <a:extLst>
              <a:ext uri="{FF2B5EF4-FFF2-40B4-BE49-F238E27FC236}">
                <a16:creationId xmlns:a16="http://schemas.microsoft.com/office/drawing/2014/main" id="{A8C06778-1B27-08F0-5043-111F5CCC261E}"/>
              </a:ext>
            </a:extLst>
          </p:cNvPr>
          <p:cNvSpPr>
            <a:spLocks noGrp="1"/>
          </p:cNvSpPr>
          <p:nvPr>
            <p:ph sz="half" idx="2"/>
          </p:nvPr>
        </p:nvSpPr>
        <p:spPr>
          <a:xfrm>
            <a:off x="839788" y="2505075"/>
            <a:ext cx="5157787" cy="3620422"/>
          </a:xfrm>
        </p:spPr>
        <p:txBody>
          <a:bodyPr>
            <a:normAutofit lnSpcReduction="10000"/>
          </a:bodyPr>
          <a:lstStyle/>
          <a:p>
            <a:r>
              <a:rPr lang="en-US" sz="2400" dirty="0"/>
              <a:t>Assessed value  2025</a:t>
            </a:r>
          </a:p>
          <a:p>
            <a:r>
              <a:rPr lang="en-US" sz="2400" dirty="0"/>
              <a:t>$4,212,500 = $1,977.85 FD Tax</a:t>
            </a:r>
          </a:p>
          <a:p>
            <a:r>
              <a:rPr lang="en-US" sz="2400" dirty="0"/>
              <a:t>$2,543,700 = $1,195.00 FD Tax	</a:t>
            </a:r>
          </a:p>
          <a:p>
            <a:r>
              <a:rPr lang="en-US" sz="2400" dirty="0"/>
              <a:t>$1,618,500 = $759 FD Tax</a:t>
            </a:r>
          </a:p>
          <a:p>
            <a:r>
              <a:rPr lang="en-US" sz="2400" dirty="0"/>
              <a:t>$1,000,012 = $469.53 FD tax</a:t>
            </a:r>
          </a:p>
          <a:p>
            <a:r>
              <a:rPr lang="en-US" sz="2400" dirty="0"/>
              <a:t>$594,300 = $279.036 FD Tax</a:t>
            </a:r>
          </a:p>
        </p:txBody>
      </p:sp>
      <p:sp>
        <p:nvSpPr>
          <p:cNvPr id="8" name="Text Placeholder 7">
            <a:extLst>
              <a:ext uri="{FF2B5EF4-FFF2-40B4-BE49-F238E27FC236}">
                <a16:creationId xmlns:a16="http://schemas.microsoft.com/office/drawing/2014/main" id="{7DBA485C-B26F-633D-CB28-8C53A1A07AF8}"/>
              </a:ext>
            </a:extLst>
          </p:cNvPr>
          <p:cNvSpPr>
            <a:spLocks noGrp="1"/>
          </p:cNvSpPr>
          <p:nvPr>
            <p:ph type="body" sz="quarter" idx="3"/>
          </p:nvPr>
        </p:nvSpPr>
        <p:spPr/>
        <p:txBody>
          <a:bodyPr/>
          <a:lstStyle/>
          <a:p>
            <a:r>
              <a:rPr lang="en-US" dirty="0"/>
              <a:t>Max. mil rate = .00700000</a:t>
            </a:r>
          </a:p>
        </p:txBody>
      </p:sp>
      <p:sp>
        <p:nvSpPr>
          <p:cNvPr id="9" name="Content Placeholder 8">
            <a:extLst>
              <a:ext uri="{FF2B5EF4-FFF2-40B4-BE49-F238E27FC236}">
                <a16:creationId xmlns:a16="http://schemas.microsoft.com/office/drawing/2014/main" id="{621DD157-EFF6-B63A-E3BB-24ED8358DB7F}"/>
              </a:ext>
            </a:extLst>
          </p:cNvPr>
          <p:cNvSpPr>
            <a:spLocks noGrp="1"/>
          </p:cNvSpPr>
          <p:nvPr>
            <p:ph sz="quarter" idx="4"/>
          </p:nvPr>
        </p:nvSpPr>
        <p:spPr>
          <a:xfrm>
            <a:off x="6172200" y="2505075"/>
            <a:ext cx="5183188" cy="3620422"/>
          </a:xfrm>
        </p:spPr>
        <p:txBody>
          <a:bodyPr>
            <a:normAutofit lnSpcReduction="10000"/>
          </a:bodyPr>
          <a:lstStyle/>
          <a:p>
            <a:r>
              <a:rPr lang="en-US" sz="2400" dirty="0"/>
              <a:t>Assessed value 2025</a:t>
            </a:r>
          </a:p>
          <a:p>
            <a:r>
              <a:rPr lang="en-US" sz="2400" dirty="0"/>
              <a:t>$4,212,500 = $29,487 FD Tax</a:t>
            </a:r>
          </a:p>
          <a:p>
            <a:r>
              <a:rPr lang="en-US" sz="2400" dirty="0"/>
              <a:t>$2,543,700 = $17,805 FD Tax</a:t>
            </a:r>
            <a:r>
              <a:rPr lang="en-US" sz="2000" dirty="0"/>
              <a:t> </a:t>
            </a:r>
          </a:p>
          <a:p>
            <a:r>
              <a:rPr lang="en-US" sz="2400" dirty="0"/>
              <a:t>$1,618,500 = $11,329 FD Tax*</a:t>
            </a:r>
          </a:p>
          <a:p>
            <a:r>
              <a:rPr lang="en-US" sz="2400" dirty="0"/>
              <a:t>$1,000,012 = $7,000 FD Tax</a:t>
            </a:r>
          </a:p>
          <a:p>
            <a:r>
              <a:rPr lang="en-US" sz="2400" dirty="0"/>
              <a:t>$594,300 = $4,160 FD Tax</a:t>
            </a:r>
          </a:p>
          <a:p>
            <a:pPr marL="0" indent="0">
              <a:buNone/>
            </a:pPr>
            <a:r>
              <a:rPr lang="en-US" sz="2000" dirty="0"/>
              <a:t>*FD Tax would be  higher than the Narr. Tax.  For example, Narr. Tax rate at 6.79% per thousand: $1,618,500 = $10,989.</a:t>
            </a:r>
          </a:p>
          <a:p>
            <a:pPr marL="0" indent="0">
              <a:buNone/>
            </a:pPr>
            <a:endParaRPr lang="en-US" sz="2400" dirty="0"/>
          </a:p>
          <a:p>
            <a:endParaRPr lang="en-US" sz="2000" dirty="0"/>
          </a:p>
        </p:txBody>
      </p:sp>
    </p:spTree>
    <p:extLst>
      <p:ext uri="{BB962C8B-B14F-4D97-AF65-F5344CB8AC3E}">
        <p14:creationId xmlns:p14="http://schemas.microsoft.com/office/powerpoint/2010/main" val="3523793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024EED-B227-C33F-168D-B413F14F75FB}"/>
              </a:ext>
            </a:extLst>
          </p:cNvPr>
          <p:cNvSpPr>
            <a:spLocks noGrp="1"/>
          </p:cNvSpPr>
          <p:nvPr>
            <p:ph type="title"/>
          </p:nvPr>
        </p:nvSpPr>
        <p:spPr/>
        <p:txBody>
          <a:bodyPr/>
          <a:lstStyle/>
          <a:p>
            <a:pPr algn="ctr"/>
            <a:r>
              <a:rPr lang="en-US" b="1" dirty="0"/>
              <a:t>Mechanism: </a:t>
            </a:r>
            <a:br>
              <a:rPr lang="en-US" dirty="0"/>
            </a:br>
            <a:r>
              <a:rPr lang="en-US" dirty="0"/>
              <a:t>Bylaw to implement a cap on tax increases</a:t>
            </a:r>
          </a:p>
        </p:txBody>
      </p:sp>
      <p:sp>
        <p:nvSpPr>
          <p:cNvPr id="8" name="Content Placeholder 7">
            <a:extLst>
              <a:ext uri="{FF2B5EF4-FFF2-40B4-BE49-F238E27FC236}">
                <a16:creationId xmlns:a16="http://schemas.microsoft.com/office/drawing/2014/main" id="{C0D1360E-4C65-F98E-3C77-86A6325AC3F0}"/>
              </a:ext>
            </a:extLst>
          </p:cNvPr>
          <p:cNvSpPr>
            <a:spLocks noGrp="1"/>
          </p:cNvSpPr>
          <p:nvPr>
            <p:ph idx="1"/>
          </p:nvPr>
        </p:nvSpPr>
        <p:spPr/>
        <p:txBody>
          <a:bodyPr>
            <a:normAutofit/>
          </a:bodyPr>
          <a:lstStyle/>
          <a:p>
            <a:r>
              <a:rPr lang="en-US" dirty="0"/>
              <a:t>A levy cap would allow the district to cap any increase in its property tax at the maximum amount _______over the previous year’s amount that is budgeted to be raised by taxation, or by the amount of annual inflation per the CPI index.</a:t>
            </a:r>
          </a:p>
          <a:p>
            <a:r>
              <a:rPr lang="en-US" dirty="0"/>
              <a:t>The district may increase the amount by taxation greater than the cap or the annual inflation rate, if the increase is approved by the people through a referendum at the Annual Meeting.</a:t>
            </a:r>
          </a:p>
          <a:p>
            <a:r>
              <a:rPr lang="en-US"/>
              <a:t>At the present time, the people do not have the opportunity to vote on the budget or tax increases.</a:t>
            </a:r>
          </a:p>
          <a:p>
            <a:endParaRPr lang="en-US" dirty="0"/>
          </a:p>
        </p:txBody>
      </p:sp>
    </p:spTree>
    <p:extLst>
      <p:ext uri="{BB962C8B-B14F-4D97-AF65-F5344CB8AC3E}">
        <p14:creationId xmlns:p14="http://schemas.microsoft.com/office/powerpoint/2010/main" val="2636995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A575EC8-FB5E-972E-FC1B-BEE330732AC8}"/>
              </a:ext>
            </a:extLst>
          </p:cNvPr>
          <p:cNvSpPr>
            <a:spLocks noGrp="1"/>
          </p:cNvSpPr>
          <p:nvPr>
            <p:ph type="title"/>
          </p:nvPr>
        </p:nvSpPr>
        <p:spPr/>
        <p:txBody>
          <a:bodyPr/>
          <a:lstStyle/>
          <a:p>
            <a:pPr algn="ctr"/>
            <a:r>
              <a:rPr lang="en-US" dirty="0"/>
              <a:t> </a:t>
            </a:r>
            <a:r>
              <a:rPr lang="en-US" sz="4000" dirty="0"/>
              <a:t>Financial Food for Thought</a:t>
            </a:r>
            <a:br>
              <a:rPr lang="en-US" sz="4000" dirty="0"/>
            </a:br>
            <a:r>
              <a:rPr lang="en-US" sz="4000" dirty="0"/>
              <a:t>Discussion to be Continued</a:t>
            </a:r>
          </a:p>
        </p:txBody>
      </p:sp>
      <p:sp>
        <p:nvSpPr>
          <p:cNvPr id="13" name="Text Placeholder 12">
            <a:extLst>
              <a:ext uri="{FF2B5EF4-FFF2-40B4-BE49-F238E27FC236}">
                <a16:creationId xmlns:a16="http://schemas.microsoft.com/office/drawing/2014/main" id="{20747002-9EDD-EA67-07B4-A0DA4F31681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638258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183</TotalTime>
  <Words>495</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RHODE ISLAND STATE LAW ON CAPS ON TAX INCREASES R.I.G.L. § 44-5-2. Maximum levy. </vt:lpstr>
      <vt:lpstr>BSFD CHARTER SECTION 7</vt:lpstr>
      <vt:lpstr>FISCAL RESPONSIBILITY Do We Need a Cap on Tax Increases</vt:lpstr>
      <vt:lpstr> Current vs Maximum Mil Rate Comparison</vt:lpstr>
      <vt:lpstr>Mechanism:  Bylaw to implement a cap on tax increases</vt:lpstr>
      <vt:lpstr> Financial Food for Thought Discussion to be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Faith LaSalle</dc:creator>
  <cp:lastModifiedBy>Faith LaSalle</cp:lastModifiedBy>
  <cp:revision>15</cp:revision>
  <dcterms:created xsi:type="dcterms:W3CDTF">2026-01-19T15:18:25Z</dcterms:created>
  <dcterms:modified xsi:type="dcterms:W3CDTF">2026-01-19T23:01:24Z</dcterms:modified>
</cp:coreProperties>
</file>